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319" r:id="rId3"/>
    <p:sldId id="283" r:id="rId4"/>
    <p:sldId id="286" r:id="rId5"/>
    <p:sldId id="287" r:id="rId6"/>
    <p:sldId id="322" r:id="rId7"/>
    <p:sldId id="361" r:id="rId8"/>
    <p:sldId id="362" r:id="rId9"/>
    <p:sldId id="363" r:id="rId10"/>
    <p:sldId id="360"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068"/>
    <p:restoredTop sz="85304"/>
  </p:normalViewPr>
  <p:slideViewPr>
    <p:cSldViewPr snapToGrid="0" snapToObjects="1">
      <p:cViewPr varScale="1">
        <p:scale>
          <a:sx n="63" d="100"/>
          <a:sy n="63" d="100"/>
        </p:scale>
        <p:origin x="176" y="5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6D1F4-2FAF-884A-8FD1-E97AE9CBF8FA}" type="datetimeFigureOut">
              <a:rPr lang="en-US" smtClean="0"/>
              <a:t>12/28/18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64E560-F360-8440-B4C5-80639C2C1A9A}" type="slidenum">
              <a:rPr lang="en-US" smtClean="0"/>
              <a:t>‹#›</a:t>
            </a:fld>
            <a:endParaRPr lang="en-US"/>
          </a:p>
        </p:txBody>
      </p:sp>
    </p:spTree>
    <p:extLst>
      <p:ext uri="{BB962C8B-B14F-4D97-AF65-F5344CB8AC3E}">
        <p14:creationId xmlns:p14="http://schemas.microsoft.com/office/powerpoint/2010/main" val="64346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64E560-F360-8440-B4C5-80639C2C1A9A}" type="slidenum">
              <a:rPr lang="en-US" smtClean="0"/>
              <a:t>2</a:t>
            </a:fld>
            <a:endParaRPr lang="en-US"/>
          </a:p>
        </p:txBody>
      </p:sp>
    </p:spTree>
    <p:extLst>
      <p:ext uri="{BB962C8B-B14F-4D97-AF65-F5344CB8AC3E}">
        <p14:creationId xmlns:p14="http://schemas.microsoft.com/office/powerpoint/2010/main" val="1172267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127D62-1235-324A-AB90-AD3194E13D6D}" type="datetimeFigureOut">
              <a:rPr lang="en-US" smtClean="0"/>
              <a:t>12/28/18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02F3-AFF4-AA4A-B84F-336A8FBD4E88}" type="slidenum">
              <a:rPr lang="en-US" smtClean="0"/>
              <a:t>‹#›</a:t>
            </a:fld>
            <a:endParaRPr lang="en-US"/>
          </a:p>
        </p:txBody>
      </p:sp>
      <p:pic>
        <p:nvPicPr>
          <p:cNvPr id="7" name="Picture 6"/>
          <p:cNvPicPr>
            <a:picLocks noChangeAspect="1"/>
          </p:cNvPicPr>
          <p:nvPr userDrawn="1"/>
        </p:nvPicPr>
        <p:blipFill>
          <a:blip r:embed="rId2"/>
          <a:stretch>
            <a:fillRect/>
          </a:stretch>
        </p:blipFill>
        <p:spPr>
          <a:xfrm>
            <a:off x="0" y="352838"/>
            <a:ext cx="9144000" cy="1432560"/>
          </a:xfrm>
          <a:prstGeom prst="rect">
            <a:avLst/>
          </a:prstGeom>
        </p:spPr>
      </p:pic>
    </p:spTree>
    <p:extLst>
      <p:ext uri="{BB962C8B-B14F-4D97-AF65-F5344CB8AC3E}">
        <p14:creationId xmlns:p14="http://schemas.microsoft.com/office/powerpoint/2010/main" val="3054251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27D62-1235-324A-AB90-AD3194E13D6D}" type="datetimeFigureOut">
              <a:rPr lang="en-US" smtClean="0"/>
              <a:t>12/28/18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3701017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27D62-1235-324A-AB90-AD3194E13D6D}" type="datetimeFigureOut">
              <a:rPr lang="en-US" smtClean="0"/>
              <a:t>12/28/18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202493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8853" y="688669"/>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27D62-1235-324A-AB90-AD3194E13D6D}" type="datetimeFigureOut">
              <a:rPr lang="en-US" smtClean="0"/>
              <a:t>12/28/18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02F3-AFF4-AA4A-B84F-336A8FBD4E88}" type="slidenum">
              <a:rPr lang="en-US" smtClean="0"/>
              <a:t>‹#›</a:t>
            </a:fld>
            <a:endParaRPr lang="en-US"/>
          </a:p>
        </p:txBody>
      </p:sp>
      <p:pic>
        <p:nvPicPr>
          <p:cNvPr id="7" name="Picture 6"/>
          <p:cNvPicPr>
            <a:picLocks noChangeAspect="1"/>
          </p:cNvPicPr>
          <p:nvPr userDrawn="1"/>
        </p:nvPicPr>
        <p:blipFill>
          <a:blip r:embed="rId2"/>
          <a:stretch>
            <a:fillRect/>
          </a:stretch>
        </p:blipFill>
        <p:spPr>
          <a:xfrm>
            <a:off x="0" y="0"/>
            <a:ext cx="9144000" cy="688669"/>
          </a:xfrm>
          <a:prstGeom prst="rect">
            <a:avLst/>
          </a:prstGeom>
        </p:spPr>
      </p:pic>
    </p:spTree>
    <p:extLst>
      <p:ext uri="{BB962C8B-B14F-4D97-AF65-F5344CB8AC3E}">
        <p14:creationId xmlns:p14="http://schemas.microsoft.com/office/powerpoint/2010/main" val="509440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127D62-1235-324A-AB90-AD3194E13D6D}" type="datetimeFigureOut">
              <a:rPr lang="en-US" smtClean="0"/>
              <a:t>12/28/18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192462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127D62-1235-324A-AB90-AD3194E13D6D}" type="datetimeFigureOut">
              <a:rPr lang="en-US" smtClean="0"/>
              <a:t>12/28/18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412215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127D62-1235-324A-AB90-AD3194E13D6D}" type="datetimeFigureOut">
              <a:rPr lang="en-US" smtClean="0"/>
              <a:t>12/28/18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320445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127D62-1235-324A-AB90-AD3194E13D6D}" type="datetimeFigureOut">
              <a:rPr lang="en-US" smtClean="0"/>
              <a:t>12/28/18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312279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27D62-1235-324A-AB90-AD3194E13D6D}" type="datetimeFigureOut">
              <a:rPr lang="en-US" smtClean="0"/>
              <a:t>12/28/18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279508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127D62-1235-324A-AB90-AD3194E13D6D}" type="datetimeFigureOut">
              <a:rPr lang="en-US" smtClean="0"/>
              <a:t>12/28/18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1123605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127D62-1235-324A-AB90-AD3194E13D6D}" type="datetimeFigureOut">
              <a:rPr lang="en-US" smtClean="0"/>
              <a:t>12/28/18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11888460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8853" y="205298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127D62-1235-324A-AB90-AD3194E13D6D}" type="datetimeFigureOut">
              <a:rPr lang="en-US" smtClean="0"/>
              <a:t>12/28/18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202F3-AFF4-AA4A-B84F-336A8FBD4E88}" type="slidenum">
              <a:rPr lang="en-US" smtClean="0"/>
              <a:t>‹#›</a:t>
            </a:fld>
            <a:endParaRPr lang="en-US"/>
          </a:p>
        </p:txBody>
      </p:sp>
    </p:spTree>
    <p:extLst>
      <p:ext uri="{BB962C8B-B14F-4D97-AF65-F5344CB8AC3E}">
        <p14:creationId xmlns:p14="http://schemas.microsoft.com/office/powerpoint/2010/main" val="1568521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3.png"/><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custDataLst>
              <p:tags r:id="rId1"/>
            </p:custDataLst>
          </p:nvPr>
        </p:nvSpPr>
        <p:spPr bwMode="auto">
          <a:xfrm>
            <a:off x="1351729" y="1815299"/>
            <a:ext cx="6180137" cy="147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5400" b="1" dirty="0" smtClean="0">
                <a:solidFill>
                  <a:srgbClr val="0000FF"/>
                </a:solidFill>
              </a:rPr>
              <a:t>Adv. Biopharmaceutics </a:t>
            </a:r>
            <a:endParaRPr lang="en-US" sz="5400" b="1" dirty="0">
              <a:solidFill>
                <a:srgbClr val="0000FF"/>
              </a:solidFill>
            </a:endParaRPr>
          </a:p>
        </p:txBody>
      </p:sp>
      <p:sp>
        <p:nvSpPr>
          <p:cNvPr id="5" name="Subtitle 2"/>
          <p:cNvSpPr txBox="1">
            <a:spLocks/>
          </p:cNvSpPr>
          <p:nvPr>
            <p:custDataLst>
              <p:tags r:id="rId2"/>
            </p:custDataLst>
          </p:nvPr>
        </p:nvSpPr>
        <p:spPr bwMode="auto">
          <a:xfrm>
            <a:off x="1808928" y="3777650"/>
            <a:ext cx="4641079" cy="138499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defRPr sz="2800" b="1">
                <a:ln w="10160">
                  <a:solidFill>
                    <a:schemeClr val="accent5"/>
                  </a:solidFill>
                  <a:prstDash val="solid"/>
                </a:ln>
                <a:solidFill>
                  <a:sysClr val="windowText" lastClr="000000"/>
                </a:solidFill>
                <a:effectLst>
                  <a:outerShdw blurRad="38100" dist="22860" dir="5400000" algn="tl" rotWithShape="0">
                    <a:srgbClr val="000000">
                      <a:alpha val="30000"/>
                    </a:srgbClr>
                  </a:outerShdw>
                </a:effectLst>
              </a:defRPr>
            </a:lvl1pPr>
          </a:lstStyle>
          <a:p>
            <a:pPr algn="ctr"/>
            <a:r>
              <a:rPr lang="en-US" dirty="0"/>
              <a:t>Dr. Mohammed Sabbar</a:t>
            </a:r>
          </a:p>
          <a:p>
            <a:pPr algn="ctr"/>
            <a:r>
              <a:rPr lang="en-US" dirty="0"/>
              <a:t>College Of Pharmacy - </a:t>
            </a:r>
            <a:r>
              <a:rPr lang="en-US" dirty="0" err="1"/>
              <a:t>Basrah</a:t>
            </a:r>
            <a:r>
              <a:rPr lang="en-US" dirty="0"/>
              <a:t> </a:t>
            </a:r>
          </a:p>
          <a:p>
            <a:pPr algn="ctr"/>
            <a:r>
              <a:rPr lang="en-US" dirty="0" smtClean="0"/>
              <a:t>3</a:t>
            </a:r>
            <a:r>
              <a:rPr lang="en-US" baseline="30000" dirty="0" smtClean="0"/>
              <a:t>rd</a:t>
            </a:r>
            <a:r>
              <a:rPr lang="en-US" dirty="0" smtClean="0"/>
              <a:t>  </a:t>
            </a:r>
            <a:r>
              <a:rPr lang="en-US" dirty="0"/>
              <a:t>Oct. </a:t>
            </a:r>
            <a:r>
              <a:rPr lang="en-US" dirty="0" smtClean="0"/>
              <a:t>2018</a:t>
            </a:r>
            <a:endParaRPr lang="en-US" dirty="0"/>
          </a:p>
        </p:txBody>
      </p:sp>
      <p:sp>
        <p:nvSpPr>
          <p:cNvPr id="3" name="Rectangle 2"/>
          <p:cNvSpPr/>
          <p:nvPr/>
        </p:nvSpPr>
        <p:spPr>
          <a:xfrm>
            <a:off x="1103587" y="5470305"/>
            <a:ext cx="4477690" cy="523220"/>
          </a:xfrm>
          <a:prstGeom prst="rect">
            <a:avLst/>
          </a:prstGeom>
        </p:spPr>
        <p:txBody>
          <a:bodyPr wrap="square">
            <a:spAutoFit/>
          </a:bodyPr>
          <a:lstStyle/>
          <a:p>
            <a:r>
              <a:rPr lang="en-US" sz="2800" b="1" dirty="0">
                <a:solidFill>
                  <a:srgbClr val="FF0000"/>
                </a:solidFill>
              </a:rPr>
              <a:t>http://</a:t>
            </a:r>
            <a:r>
              <a:rPr lang="en-US" sz="2800" b="1" dirty="0" err="1">
                <a:solidFill>
                  <a:srgbClr val="FF0000"/>
                </a:solidFill>
              </a:rPr>
              <a:t>bit.do</a:t>
            </a:r>
            <a:r>
              <a:rPr lang="en-US" sz="2800" b="1" dirty="0">
                <a:solidFill>
                  <a:srgbClr val="FF0000"/>
                </a:solidFill>
              </a:rPr>
              <a:t>/ex2aD</a:t>
            </a:r>
          </a:p>
        </p:txBody>
      </p:sp>
      <p:pic>
        <p:nvPicPr>
          <p:cNvPr id="1026" name="Picture 2" descr="R C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0007" y="4548022"/>
            <a:ext cx="1844566" cy="1844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832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275179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3047" y="5934670"/>
            <a:ext cx="8755766" cy="923330"/>
          </a:xfrm>
          <a:prstGeom prst="rect">
            <a:avLst/>
          </a:prstGeom>
        </p:spPr>
        <p:txBody>
          <a:bodyPr wrap="square">
            <a:spAutoFit/>
          </a:bodyPr>
          <a:lstStyle/>
          <a:p>
            <a:pPr algn="ctr"/>
            <a:r>
              <a:rPr lang="en-US">
                <a:solidFill>
                  <a:srgbClr val="FF0000"/>
                </a:solidFill>
                <a:latin typeface="Verdana" charset="0"/>
              </a:rPr>
              <a:t>For these reasons, a weak acid (such as salicylic acid) will be rapidly absorbed from the stomach (pH 1.2), whereas a weak base (such as quinidine) will be poorly absorbed from the stomach.</a:t>
            </a:r>
            <a:endParaRPr lang="en-US">
              <a:solidFill>
                <a:srgbClr val="FF0000"/>
              </a:solidFill>
            </a:endParaRPr>
          </a:p>
        </p:txBody>
      </p:sp>
      <p:pic>
        <p:nvPicPr>
          <p:cNvPr id="3" name="Picture 2"/>
          <p:cNvPicPr>
            <a:picLocks noChangeAspect="1"/>
          </p:cNvPicPr>
          <p:nvPr/>
        </p:nvPicPr>
        <p:blipFill>
          <a:blip r:embed="rId3"/>
          <a:stretch>
            <a:fillRect/>
          </a:stretch>
        </p:blipFill>
        <p:spPr>
          <a:xfrm>
            <a:off x="1696764" y="554569"/>
            <a:ext cx="5035112" cy="2511604"/>
          </a:xfrm>
          <a:prstGeom prst="rect">
            <a:avLst/>
          </a:prstGeom>
        </p:spPr>
      </p:pic>
      <p:pic>
        <p:nvPicPr>
          <p:cNvPr id="4" name="Picture 3"/>
          <p:cNvPicPr>
            <a:picLocks noChangeAspect="1"/>
          </p:cNvPicPr>
          <p:nvPr/>
        </p:nvPicPr>
        <p:blipFill>
          <a:blip r:embed="rId4"/>
          <a:stretch>
            <a:fillRect/>
          </a:stretch>
        </p:blipFill>
        <p:spPr>
          <a:xfrm>
            <a:off x="1485880" y="3066173"/>
            <a:ext cx="6290099" cy="2673292"/>
          </a:xfrm>
          <a:prstGeom prst="rect">
            <a:avLst/>
          </a:prstGeom>
        </p:spPr>
      </p:pic>
    </p:spTree>
    <p:extLst>
      <p:ext uri="{BB962C8B-B14F-4D97-AF65-F5344CB8AC3E}">
        <p14:creationId xmlns:p14="http://schemas.microsoft.com/office/powerpoint/2010/main" val="766064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327" y="600755"/>
            <a:ext cx="8172823" cy="1938992"/>
          </a:xfrm>
          <a:prstGeom prst="rect">
            <a:avLst/>
          </a:prstGeom>
        </p:spPr>
        <p:txBody>
          <a:bodyPr wrap="square">
            <a:spAutoFit/>
          </a:bodyPr>
          <a:lstStyle/>
          <a:p>
            <a:r>
              <a:rPr lang="en-US" sz="2400" b="1" dirty="0"/>
              <a:t>Active transport</a:t>
            </a:r>
            <a:r>
              <a:rPr lang="en-US" sz="2400" b="1" dirty="0" smtClean="0"/>
              <a:t>:</a:t>
            </a:r>
          </a:p>
          <a:p>
            <a:r>
              <a:rPr lang="en-US" sz="2000" dirty="0"/>
              <a:t>Many drugs are absorbed by these carriers because of the structural similarity to natural substrates</a:t>
            </a:r>
          </a:p>
          <a:p>
            <a:endParaRPr lang="en-US" sz="2000" b="1" dirty="0"/>
          </a:p>
          <a:p>
            <a:r>
              <a:rPr lang="en-US" dirty="0"/>
              <a:t>Which is carrier mediated transport that needs energy and carriers ( so the rate is depend on the percent of saturation of the carriers).</a:t>
            </a:r>
          </a:p>
        </p:txBody>
      </p:sp>
      <p:sp>
        <p:nvSpPr>
          <p:cNvPr id="4" name="Rectangle 3"/>
          <p:cNvSpPr/>
          <p:nvPr/>
        </p:nvSpPr>
        <p:spPr>
          <a:xfrm>
            <a:off x="2185886" y="0"/>
            <a:ext cx="3730508" cy="369332"/>
          </a:xfrm>
          <a:prstGeom prst="rect">
            <a:avLst/>
          </a:prstGeom>
        </p:spPr>
        <p:txBody>
          <a:bodyPr wrap="none">
            <a:spAutoFit/>
          </a:bodyPr>
          <a:lstStyle/>
          <a:p>
            <a:r>
              <a:rPr lang="en-US" b="1">
                <a:solidFill>
                  <a:srgbClr val="262626"/>
                </a:solidFill>
                <a:latin typeface="Verdana" charset="0"/>
              </a:rPr>
              <a:t>Carrier-Mediated Transport</a:t>
            </a:r>
            <a:endParaRPr lang="en-US"/>
          </a:p>
        </p:txBody>
      </p:sp>
      <p:pic>
        <p:nvPicPr>
          <p:cNvPr id="5" name="Picture 4"/>
          <p:cNvPicPr>
            <a:picLocks noChangeAspect="1"/>
          </p:cNvPicPr>
          <p:nvPr/>
        </p:nvPicPr>
        <p:blipFill>
          <a:blip r:embed="rId2"/>
          <a:stretch>
            <a:fillRect/>
          </a:stretch>
        </p:blipFill>
        <p:spPr>
          <a:xfrm>
            <a:off x="187477" y="3177723"/>
            <a:ext cx="8564673" cy="1888121"/>
          </a:xfrm>
          <a:prstGeom prst="rect">
            <a:avLst/>
          </a:prstGeom>
        </p:spPr>
      </p:pic>
    </p:spTree>
    <p:extLst>
      <p:ext uri="{BB962C8B-B14F-4D97-AF65-F5344CB8AC3E}">
        <p14:creationId xmlns:p14="http://schemas.microsoft.com/office/powerpoint/2010/main" val="2107915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80048" y="1622798"/>
            <a:ext cx="6690369" cy="4934598"/>
          </a:xfrm>
          <a:prstGeom prst="rect">
            <a:avLst/>
          </a:prstGeom>
          <a:noFill/>
          <a:ln>
            <a:noFill/>
          </a:ln>
        </p:spPr>
      </p:pic>
      <p:sp>
        <p:nvSpPr>
          <p:cNvPr id="3" name="Rectangle 2"/>
          <p:cNvSpPr/>
          <p:nvPr/>
        </p:nvSpPr>
        <p:spPr>
          <a:xfrm>
            <a:off x="326786" y="870949"/>
            <a:ext cx="8441765" cy="400110"/>
          </a:xfrm>
          <a:prstGeom prst="rect">
            <a:avLst/>
          </a:prstGeom>
          <a:ln w="28575">
            <a:solidFill>
              <a:srgbClr val="FF0000"/>
            </a:solidFill>
          </a:ln>
        </p:spPr>
        <p:txBody>
          <a:bodyPr wrap="square">
            <a:spAutoFit/>
          </a:bodyPr>
          <a:lstStyle/>
          <a:p>
            <a:r>
              <a:rPr lang="en-US" sz="2000" b="1" dirty="0"/>
              <a:t>Example: L-Dopa, Penicillin’s, cephalosporin’s  (called windows absorption).</a:t>
            </a:r>
          </a:p>
        </p:txBody>
      </p:sp>
      <p:cxnSp>
        <p:nvCxnSpPr>
          <p:cNvPr id="5" name="Straight Arrow Connector 4"/>
          <p:cNvCxnSpPr/>
          <p:nvPr/>
        </p:nvCxnSpPr>
        <p:spPr>
          <a:xfrm>
            <a:off x="2632841" y="1324303"/>
            <a:ext cx="488731" cy="1891863"/>
          </a:xfrm>
          <a:prstGeom prst="straightConnector1">
            <a:avLst/>
          </a:prstGeom>
          <a:ln w="5715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930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2705" y="951292"/>
            <a:ext cx="8295077" cy="2308324"/>
          </a:xfrm>
          <a:prstGeom prst="rect">
            <a:avLst/>
          </a:prstGeom>
        </p:spPr>
        <p:txBody>
          <a:bodyPr wrap="square">
            <a:spAutoFit/>
          </a:bodyPr>
          <a:lstStyle/>
          <a:p>
            <a:r>
              <a:rPr lang="en-US" sz="2400" b="1" dirty="0"/>
              <a:t>Facilitated diffusion:</a:t>
            </a:r>
          </a:p>
          <a:p>
            <a:r>
              <a:rPr lang="en-US" sz="2000" dirty="0"/>
              <a:t>Many drugs are absorbed by these carriers because of the structural similarity to natural substrates</a:t>
            </a:r>
            <a:endParaRPr lang="en-US" sz="2000" dirty="0" smtClean="0"/>
          </a:p>
          <a:p>
            <a:endParaRPr lang="en-US" sz="2000" dirty="0"/>
          </a:p>
          <a:p>
            <a:r>
              <a:rPr lang="en-US" sz="2000" dirty="0"/>
              <a:t> </a:t>
            </a:r>
            <a:r>
              <a:rPr lang="en-US" sz="2000" dirty="0" smtClean="0"/>
              <a:t>It </a:t>
            </a:r>
            <a:r>
              <a:rPr lang="en-US" sz="2000" dirty="0"/>
              <a:t>needs carriers, but the deriving force is the concentration gradient across the membrane. it represent the percent that  specific for metabolites in GIT, </a:t>
            </a:r>
            <a:r>
              <a:rPr lang="en-US" sz="2000" dirty="0" smtClean="0"/>
              <a:t>kidney</a:t>
            </a:r>
            <a:r>
              <a:rPr lang="en-US" sz="2000" dirty="0"/>
              <a:t>, gall bladder</a:t>
            </a:r>
            <a:r>
              <a:rPr lang="en-US" sz="2000" dirty="0" smtClean="0"/>
              <a:t>.</a:t>
            </a:r>
            <a:endParaRPr lang="en-US" sz="2000" dirty="0"/>
          </a:p>
        </p:txBody>
      </p:sp>
    </p:spTree>
    <p:extLst>
      <p:ext uri="{BB962C8B-B14F-4D97-AF65-F5344CB8AC3E}">
        <p14:creationId xmlns:p14="http://schemas.microsoft.com/office/powerpoint/2010/main" val="887835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5024"/>
          </a:xfrm>
          <a:prstGeom prst="rect">
            <a:avLst/>
          </a:prstGeom>
        </p:spPr>
      </p:pic>
    </p:spTree>
    <p:extLst>
      <p:ext uri="{BB962C8B-B14F-4D97-AF65-F5344CB8AC3E}">
        <p14:creationId xmlns:p14="http://schemas.microsoft.com/office/powerpoint/2010/main" val="1593010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2706" y="337834"/>
            <a:ext cx="3734652" cy="5262979"/>
          </a:xfrm>
          <a:prstGeom prst="rect">
            <a:avLst/>
          </a:prstGeom>
        </p:spPr>
        <p:txBody>
          <a:bodyPr wrap="square">
            <a:spAutoFit/>
          </a:bodyPr>
          <a:lstStyle/>
          <a:p>
            <a:endParaRPr lang="en-US" sz="2400" dirty="0"/>
          </a:p>
          <a:p>
            <a:r>
              <a:rPr lang="en-US" sz="2400" b="1" dirty="0" smtClean="0"/>
              <a:t>Pinocytosis (Vesicular Transport):</a:t>
            </a:r>
            <a:endParaRPr lang="en-US" sz="2400" b="1" dirty="0"/>
          </a:p>
          <a:p>
            <a:r>
              <a:rPr lang="en-US" sz="2400" dirty="0"/>
              <a:t>It is very limited for proteins like vaccines by engulfment by the epithelial cells.</a:t>
            </a:r>
          </a:p>
          <a:p>
            <a:r>
              <a:rPr lang="en-US" sz="2400" dirty="0"/>
              <a:t> </a:t>
            </a:r>
          </a:p>
          <a:p>
            <a:r>
              <a:rPr lang="en-US" sz="2400" dirty="0"/>
              <a:t>Example: </a:t>
            </a:r>
            <a:r>
              <a:rPr lang="en-US" sz="2400" dirty="0" err="1"/>
              <a:t>Sabino</a:t>
            </a:r>
            <a:r>
              <a:rPr lang="en-US" sz="2400" dirty="0"/>
              <a:t> </a:t>
            </a:r>
            <a:r>
              <a:rPr lang="en-US" sz="2400" dirty="0" err="1"/>
              <a:t>porio</a:t>
            </a:r>
            <a:r>
              <a:rPr lang="en-US" sz="2400" dirty="0"/>
              <a:t> vaccines ( for poliomyelitis)</a:t>
            </a:r>
          </a:p>
          <a:p>
            <a:r>
              <a:rPr lang="en-US" sz="2400" dirty="0"/>
              <a:t> </a:t>
            </a:r>
          </a:p>
          <a:p>
            <a:r>
              <a:rPr lang="en-US" sz="2400" dirty="0">
                <a:solidFill>
                  <a:srgbClr val="FF0000"/>
                </a:solidFill>
              </a:rPr>
              <a:t>Note: it is the only mechanism in which drug absorbed not to be in aqueous solution.</a:t>
            </a:r>
          </a:p>
        </p:txBody>
      </p:sp>
      <p:pic>
        <p:nvPicPr>
          <p:cNvPr id="4" name="Picture 3"/>
          <p:cNvPicPr>
            <a:picLocks noChangeAspect="1"/>
          </p:cNvPicPr>
          <p:nvPr/>
        </p:nvPicPr>
        <p:blipFill>
          <a:blip r:embed="rId2"/>
          <a:stretch>
            <a:fillRect/>
          </a:stretch>
        </p:blipFill>
        <p:spPr>
          <a:xfrm>
            <a:off x="4709292" y="676165"/>
            <a:ext cx="4076700" cy="5537200"/>
          </a:xfrm>
          <a:prstGeom prst="rect">
            <a:avLst/>
          </a:prstGeom>
        </p:spPr>
      </p:pic>
    </p:spTree>
    <p:extLst>
      <p:ext uri="{BB962C8B-B14F-4D97-AF65-F5344CB8AC3E}">
        <p14:creationId xmlns:p14="http://schemas.microsoft.com/office/powerpoint/2010/main" val="1323864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145" y="638420"/>
            <a:ext cx="8501529" cy="2308324"/>
          </a:xfrm>
          <a:prstGeom prst="rect">
            <a:avLst/>
          </a:prstGeom>
        </p:spPr>
        <p:txBody>
          <a:bodyPr wrap="square">
            <a:spAutoFit/>
          </a:bodyPr>
          <a:lstStyle/>
          <a:p>
            <a:pPr algn="just"/>
            <a:r>
              <a:rPr lang="en-US" sz="2400" b="1" dirty="0"/>
              <a:t>Ion pair:</a:t>
            </a:r>
          </a:p>
          <a:p>
            <a:pPr algn="just"/>
            <a:r>
              <a:rPr lang="en-US" sz="2400" dirty="0"/>
              <a:t>It is the mechanism that explains how ionic drugs like quaternary ammonium compounds and tetracycline’s are absorbed. They are present in ionic state along entire GIT (pH) and they are too lipid insoluble. They are interact with endogenous organic ions of opposite charge (p-glycoproteins).</a:t>
            </a:r>
          </a:p>
        </p:txBody>
      </p:sp>
      <p:sp>
        <p:nvSpPr>
          <p:cNvPr id="3" name="Rectangle 2"/>
          <p:cNvSpPr/>
          <p:nvPr/>
        </p:nvSpPr>
        <p:spPr>
          <a:xfrm>
            <a:off x="426145" y="3072348"/>
            <a:ext cx="7570269" cy="3416320"/>
          </a:xfrm>
          <a:prstGeom prst="rect">
            <a:avLst/>
          </a:prstGeom>
        </p:spPr>
        <p:txBody>
          <a:bodyPr wrap="square">
            <a:spAutoFit/>
          </a:bodyPr>
          <a:lstStyle/>
          <a:p>
            <a:pPr algn="just"/>
            <a:r>
              <a:rPr lang="en-US" sz="2400" b="1" dirty="0"/>
              <a:t>Pores Mechanism:</a:t>
            </a:r>
          </a:p>
          <a:p>
            <a:pPr algn="just"/>
            <a:r>
              <a:rPr lang="en-US" sz="2400" dirty="0"/>
              <a:t>It is also known as convective mechanism. It is for small molecules (water, urea, and many ions Na, K, </a:t>
            </a:r>
            <a:r>
              <a:rPr lang="en-US" sz="2400" dirty="0" smtClean="0"/>
              <a:t>Li. and </a:t>
            </a:r>
            <a:r>
              <a:rPr lang="en-US" sz="2400" dirty="0"/>
              <a:t>sugars) are able to cross cell membranes rapidly, as if the membrane contained channels or pores. Although such pores have never been directly observed by microscopy, the </a:t>
            </a:r>
            <a:r>
              <a:rPr lang="en-US" sz="2400" dirty="0">
                <a:solidFill>
                  <a:srgbClr val="FF0000"/>
                </a:solidFill>
              </a:rPr>
              <a:t>model of drug permeation </a:t>
            </a:r>
            <a:r>
              <a:rPr lang="en-US" sz="2400" dirty="0"/>
              <a:t>through aqueous pores is used </a:t>
            </a:r>
            <a:r>
              <a:rPr lang="en-US" sz="2400" dirty="0">
                <a:solidFill>
                  <a:srgbClr val="0070C0"/>
                </a:solidFill>
              </a:rPr>
              <a:t>to explain renal excretion of drugs and the uptake of drugs into the liver.</a:t>
            </a:r>
          </a:p>
        </p:txBody>
      </p:sp>
    </p:spTree>
    <p:extLst>
      <p:ext uri="{BB962C8B-B14F-4D97-AF65-F5344CB8AC3E}">
        <p14:creationId xmlns:p14="http://schemas.microsoft.com/office/powerpoint/2010/main" val="118248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090" y="1859340"/>
            <a:ext cx="8466322" cy="3416320"/>
          </a:xfrm>
          <a:prstGeom prst="rect">
            <a:avLst/>
          </a:prstGeom>
        </p:spPr>
        <p:txBody>
          <a:bodyPr wrap="square">
            <a:spAutoFit/>
          </a:bodyPr>
          <a:lstStyle/>
          <a:p>
            <a:pPr algn="just"/>
            <a:r>
              <a:rPr lang="en-US" sz="2400" b="1" dirty="0"/>
              <a:t>Other name of mechanisms (terminology)</a:t>
            </a:r>
          </a:p>
          <a:p>
            <a:pPr marL="457200" lvl="0" indent="-457200" algn="just">
              <a:buFont typeface="+mj-lt"/>
              <a:buAutoNum type="arabicPeriod"/>
            </a:pPr>
            <a:r>
              <a:rPr lang="en-US" sz="2400" dirty="0" err="1"/>
              <a:t>Paracellular</a:t>
            </a:r>
            <a:r>
              <a:rPr lang="en-US" sz="2400" dirty="0"/>
              <a:t> diffusion</a:t>
            </a:r>
          </a:p>
          <a:p>
            <a:pPr marL="457200" lvl="0" indent="-457200" algn="just">
              <a:buFont typeface="+mj-lt"/>
              <a:buAutoNum type="arabicPeriod"/>
            </a:pPr>
            <a:r>
              <a:rPr lang="en-US" sz="2400" dirty="0" err="1"/>
              <a:t>Paracellular</a:t>
            </a:r>
            <a:r>
              <a:rPr lang="en-US" sz="2400" dirty="0"/>
              <a:t> diffusion enhanced by modulators of tight </a:t>
            </a:r>
            <a:r>
              <a:rPr lang="en-US" sz="2400" dirty="0" smtClean="0"/>
              <a:t>junctions.</a:t>
            </a:r>
            <a:endParaRPr lang="en-US" sz="2400" dirty="0"/>
          </a:p>
          <a:p>
            <a:pPr marL="457200" lvl="0" indent="-457200" algn="just">
              <a:buFont typeface="+mj-lt"/>
              <a:buAutoNum type="arabicPeriod"/>
            </a:pPr>
            <a:r>
              <a:rPr lang="en-US" sz="2400" dirty="0" err="1" smtClean="0"/>
              <a:t>Transcellular</a:t>
            </a:r>
            <a:r>
              <a:rPr lang="en-US" sz="2400" dirty="0" smtClean="0"/>
              <a:t> </a:t>
            </a:r>
            <a:r>
              <a:rPr lang="en-US" sz="2400" dirty="0"/>
              <a:t>passive diffusion (intracellular metabolites)</a:t>
            </a:r>
          </a:p>
          <a:p>
            <a:pPr marL="457200" lvl="0" indent="-457200" algn="just">
              <a:buFont typeface="+mj-lt"/>
              <a:buAutoNum type="arabicPeriod"/>
            </a:pPr>
            <a:r>
              <a:rPr lang="en-US" sz="2400" dirty="0"/>
              <a:t>Carrier mediated </a:t>
            </a:r>
            <a:r>
              <a:rPr lang="en-US" sz="2400" dirty="0" err="1"/>
              <a:t>transcellular</a:t>
            </a:r>
            <a:r>
              <a:rPr lang="en-US" sz="2400" dirty="0"/>
              <a:t> transport.</a:t>
            </a:r>
          </a:p>
          <a:p>
            <a:pPr marL="457200" lvl="0" indent="-457200" algn="just">
              <a:buFont typeface="+mj-lt"/>
              <a:buAutoNum type="arabicPeriod"/>
            </a:pPr>
            <a:r>
              <a:rPr lang="en-US" sz="2400" dirty="0" err="1"/>
              <a:t>Transcellular</a:t>
            </a:r>
            <a:r>
              <a:rPr lang="en-US" sz="2400" dirty="0"/>
              <a:t> diffusion modified by an apically polarized efflux mechanism (like ion-pair)</a:t>
            </a:r>
          </a:p>
          <a:p>
            <a:pPr marL="457200" lvl="0" indent="-457200" algn="just">
              <a:buFont typeface="+mj-lt"/>
              <a:buAutoNum type="arabicPeriod"/>
            </a:pPr>
            <a:r>
              <a:rPr lang="en-US" sz="2400" dirty="0" err="1"/>
              <a:t>Transcellular</a:t>
            </a:r>
            <a:r>
              <a:rPr lang="en-US" sz="2400" dirty="0"/>
              <a:t> vesicular </a:t>
            </a:r>
            <a:r>
              <a:rPr lang="en-US" sz="2400" dirty="0" err="1"/>
              <a:t>transcytosis</a:t>
            </a:r>
            <a:r>
              <a:rPr lang="en-US" sz="2400" dirty="0"/>
              <a:t> (like pinocytosis). </a:t>
            </a:r>
          </a:p>
        </p:txBody>
      </p:sp>
    </p:spTree>
    <p:extLst>
      <p:ext uri="{BB962C8B-B14F-4D97-AF65-F5344CB8AC3E}">
        <p14:creationId xmlns:p14="http://schemas.microsoft.com/office/powerpoint/2010/main" val="11121602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heme/theme1.xml><?xml version="1.0" encoding="utf-8"?>
<a:theme xmlns:a="http://schemas.openxmlformats.org/drawingml/2006/main" name="College of pharma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Presentation9</Template>
  <TotalTime>3371</TotalTime>
  <Words>347</Words>
  <Application>Microsoft Macintosh PowerPoint</Application>
  <PresentationFormat>On-screen Show (4:3)</PresentationFormat>
  <Paragraphs>36</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ＭＳ Ｐゴシック</vt:lpstr>
      <vt:lpstr>Verdana</vt:lpstr>
      <vt:lpstr>Arial</vt:lpstr>
      <vt:lpstr>College of pharmacy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Dr. Mohammed Sabbar</cp:lastModifiedBy>
  <cp:revision>57</cp:revision>
  <dcterms:created xsi:type="dcterms:W3CDTF">2016-10-04T16:54:09Z</dcterms:created>
  <dcterms:modified xsi:type="dcterms:W3CDTF">2018-12-28T21:01:00Z</dcterms:modified>
</cp:coreProperties>
</file>